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" roundtripDataSignature="AMtx7mgywxNTSG+Z6fIs1LnI5e/vY9Te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59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e1bca8372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e1bca8372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Vuota">
  <p:cSld name="2_Vuota">
    <p:bg>
      <p:bgPr>
        <a:solidFill>
          <a:schemeClr val="dk2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/>
          <p:nvPr/>
        </p:nvSpPr>
        <p:spPr>
          <a:xfrm>
            <a:off x="8930097" y="-569167"/>
            <a:ext cx="3471453" cy="775373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4"/>
          <p:cNvSpPr/>
          <p:nvPr/>
        </p:nvSpPr>
        <p:spPr>
          <a:xfrm rot="5400000">
            <a:off x="6891742" y="2211663"/>
            <a:ext cx="7651102" cy="2294714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>
            <a:outerShdw blurRad="203200" dist="38100" algn="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4"/>
          <p:cNvSpPr/>
          <p:nvPr/>
        </p:nvSpPr>
        <p:spPr>
          <a:xfrm>
            <a:off x="8182947" y="-466531"/>
            <a:ext cx="1576873" cy="7753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4"/>
          <p:cNvSpPr/>
          <p:nvPr/>
        </p:nvSpPr>
        <p:spPr>
          <a:xfrm rot="5400000">
            <a:off x="5971009" y="2109027"/>
            <a:ext cx="7651102" cy="22947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63500" dist="38100" algn="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4"/>
          <p:cNvSpPr/>
          <p:nvPr/>
        </p:nvSpPr>
        <p:spPr>
          <a:xfrm>
            <a:off x="8042988" y="-569167"/>
            <a:ext cx="641908" cy="7753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4"/>
          <p:cNvSpPr/>
          <p:nvPr/>
        </p:nvSpPr>
        <p:spPr>
          <a:xfrm rot="5400000">
            <a:off x="5259122" y="2109027"/>
            <a:ext cx="7651102" cy="2294714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4"/>
          <p:cNvSpPr/>
          <p:nvPr/>
        </p:nvSpPr>
        <p:spPr>
          <a:xfrm>
            <a:off x="-74645" y="-174949"/>
            <a:ext cx="8103901" cy="70679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549705" y="3808604"/>
            <a:ext cx="795752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Arial"/>
              <a:buNone/>
              <a:defRPr>
                <a:solidFill>
                  <a:srgbClr val="0070C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4" name="Google Shape;24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8571" y="910106"/>
            <a:ext cx="4099895" cy="2898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1823" y="259350"/>
            <a:ext cx="3777122" cy="8427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71B8"/>
              </a:buClr>
              <a:buSzPts val="4400"/>
              <a:buFont typeface="Arial"/>
              <a:buNone/>
              <a:defRPr>
                <a:solidFill>
                  <a:srgbClr val="1D71B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dt" idx="10"/>
          </p:nvPr>
        </p:nvSpPr>
        <p:spPr>
          <a:xfrm>
            <a:off x="1875452" y="6310312"/>
            <a:ext cx="17059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ftr" idx="11"/>
          </p:nvPr>
        </p:nvSpPr>
        <p:spPr>
          <a:xfrm>
            <a:off x="4038600" y="631031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sldNum" idx="12"/>
          </p:nvPr>
        </p:nvSpPr>
        <p:spPr>
          <a:xfrm>
            <a:off x="8472196" y="6310312"/>
            <a:ext cx="95949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4"/>
          <p:cNvSpPr txBox="1">
            <a:spLocks noGrp="1"/>
          </p:cNvSpPr>
          <p:nvPr>
            <p:ph type="dt" idx="10"/>
          </p:nvPr>
        </p:nvSpPr>
        <p:spPr>
          <a:xfrm>
            <a:off x="1875452" y="6310312"/>
            <a:ext cx="17059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ftr" idx="11"/>
          </p:nvPr>
        </p:nvSpPr>
        <p:spPr>
          <a:xfrm>
            <a:off x="4038600" y="631031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sldNum" idx="12"/>
          </p:nvPr>
        </p:nvSpPr>
        <p:spPr>
          <a:xfrm>
            <a:off x="8472196" y="6310312"/>
            <a:ext cx="95949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71B8"/>
              </a:buClr>
              <a:buSzPts val="3200"/>
              <a:buFont typeface="Arial"/>
              <a:buNone/>
              <a:defRPr sz="3200">
                <a:solidFill>
                  <a:srgbClr val="1D71B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88" name="Google Shape;88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9" name="Google Shape;89;p15"/>
          <p:cNvSpPr txBox="1">
            <a:spLocks noGrp="1"/>
          </p:cNvSpPr>
          <p:nvPr>
            <p:ph type="dt" idx="10"/>
          </p:nvPr>
        </p:nvSpPr>
        <p:spPr>
          <a:xfrm>
            <a:off x="1875452" y="6310312"/>
            <a:ext cx="17059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ftr" idx="11"/>
          </p:nvPr>
        </p:nvSpPr>
        <p:spPr>
          <a:xfrm>
            <a:off x="4038600" y="631031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sldNum" idx="12"/>
          </p:nvPr>
        </p:nvSpPr>
        <p:spPr>
          <a:xfrm>
            <a:off x="8472196" y="6310312"/>
            <a:ext cx="95949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95" name="Google Shape;95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6" name="Google Shape;96;p16"/>
          <p:cNvSpPr txBox="1">
            <a:spLocks noGrp="1"/>
          </p:cNvSpPr>
          <p:nvPr>
            <p:ph type="dt" idx="10"/>
          </p:nvPr>
        </p:nvSpPr>
        <p:spPr>
          <a:xfrm>
            <a:off x="1875452" y="6310312"/>
            <a:ext cx="17059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6"/>
          <p:cNvSpPr txBox="1">
            <a:spLocks noGrp="1"/>
          </p:cNvSpPr>
          <p:nvPr>
            <p:ph type="ftr" idx="11"/>
          </p:nvPr>
        </p:nvSpPr>
        <p:spPr>
          <a:xfrm>
            <a:off x="4038600" y="631031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6"/>
          <p:cNvSpPr txBox="1">
            <a:spLocks noGrp="1"/>
          </p:cNvSpPr>
          <p:nvPr>
            <p:ph type="sldNum" idx="12"/>
          </p:nvPr>
        </p:nvSpPr>
        <p:spPr>
          <a:xfrm>
            <a:off x="8472196" y="6310312"/>
            <a:ext cx="95949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71B8"/>
              </a:buClr>
              <a:buSzPts val="4400"/>
              <a:buFont typeface="Arial"/>
              <a:buNone/>
              <a:defRPr>
                <a:solidFill>
                  <a:srgbClr val="1D71B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7"/>
          <p:cNvSpPr txBox="1">
            <a:spLocks noGrp="1"/>
          </p:cNvSpPr>
          <p:nvPr>
            <p:ph type="body" idx="1"/>
          </p:nvPr>
        </p:nvSpPr>
        <p:spPr>
          <a:xfrm rot="5400000">
            <a:off x="4242286" y="-1578461"/>
            <a:ext cx="370742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17"/>
          <p:cNvSpPr txBox="1">
            <a:spLocks noGrp="1"/>
          </p:cNvSpPr>
          <p:nvPr>
            <p:ph type="dt" idx="10"/>
          </p:nvPr>
        </p:nvSpPr>
        <p:spPr>
          <a:xfrm>
            <a:off x="1875452" y="6310312"/>
            <a:ext cx="17059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7"/>
          <p:cNvSpPr txBox="1">
            <a:spLocks noGrp="1"/>
          </p:cNvSpPr>
          <p:nvPr>
            <p:ph type="ftr" idx="11"/>
          </p:nvPr>
        </p:nvSpPr>
        <p:spPr>
          <a:xfrm>
            <a:off x="4038600" y="631031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7"/>
          <p:cNvSpPr txBox="1">
            <a:spLocks noGrp="1"/>
          </p:cNvSpPr>
          <p:nvPr>
            <p:ph type="sldNum" idx="12"/>
          </p:nvPr>
        </p:nvSpPr>
        <p:spPr>
          <a:xfrm>
            <a:off x="8472196" y="6310312"/>
            <a:ext cx="95949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71B8"/>
              </a:buClr>
              <a:buSzPts val="4400"/>
              <a:buFont typeface="Arial"/>
              <a:buNone/>
              <a:defRPr>
                <a:solidFill>
                  <a:srgbClr val="1D71B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18"/>
          <p:cNvSpPr txBox="1">
            <a:spLocks noGrp="1"/>
          </p:cNvSpPr>
          <p:nvPr>
            <p:ph type="dt" idx="10"/>
          </p:nvPr>
        </p:nvSpPr>
        <p:spPr>
          <a:xfrm>
            <a:off x="1875452" y="6310312"/>
            <a:ext cx="17059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8"/>
          <p:cNvSpPr txBox="1">
            <a:spLocks noGrp="1"/>
          </p:cNvSpPr>
          <p:nvPr>
            <p:ph type="ftr" idx="11"/>
          </p:nvPr>
        </p:nvSpPr>
        <p:spPr>
          <a:xfrm>
            <a:off x="4038600" y="631031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8"/>
          <p:cNvSpPr txBox="1">
            <a:spLocks noGrp="1"/>
          </p:cNvSpPr>
          <p:nvPr>
            <p:ph type="sldNum" idx="12"/>
          </p:nvPr>
        </p:nvSpPr>
        <p:spPr>
          <a:xfrm>
            <a:off x="8472196" y="6310312"/>
            <a:ext cx="95949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>
  <p:cSld name="Solo titolo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71B8"/>
              </a:buClr>
              <a:buSzPts val="4400"/>
              <a:buFont typeface="Arial"/>
              <a:buNone/>
              <a:defRPr>
                <a:solidFill>
                  <a:srgbClr val="1D71B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1875452" y="6310312"/>
            <a:ext cx="17059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1031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196" y="6310312"/>
            <a:ext cx="95949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707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Vuota">
  <p:cSld name="7_Vuota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-114300" y="-285750"/>
            <a:ext cx="12487275" cy="73247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" name="Google Shape;34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361879" y="1235783"/>
            <a:ext cx="8401302" cy="593945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7696" y="934760"/>
            <a:ext cx="3777122" cy="8427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Vuota">
  <p:cSld name="5_Vuota">
    <p:bg>
      <p:bgPr>
        <a:solidFill>
          <a:schemeClr val="accent1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-114300" y="-285750"/>
            <a:ext cx="12487275" cy="73247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1140204" y="399755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/>
          <p:nvPr/>
        </p:nvSpPr>
        <p:spPr>
          <a:xfrm>
            <a:off x="957943" y="-511159"/>
            <a:ext cx="10093853" cy="337160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" name="Google Shape;40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26400" y="-80036"/>
            <a:ext cx="4099895" cy="2898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94752" y="1077685"/>
            <a:ext cx="3777122" cy="8427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Vuota">
  <p:cSld name="4_Vuota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/>
          <p:nvPr/>
        </p:nvSpPr>
        <p:spPr>
          <a:xfrm>
            <a:off x="-114300" y="-285750"/>
            <a:ext cx="12487275" cy="73247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1140204" y="399755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5" name="Google Shape;45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26400" y="530502"/>
            <a:ext cx="4099895" cy="2898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04696" y="1688223"/>
            <a:ext cx="3777122" cy="8427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dt" idx="10"/>
          </p:nvPr>
        </p:nvSpPr>
        <p:spPr>
          <a:xfrm>
            <a:off x="1875452" y="6310312"/>
            <a:ext cx="17059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4038600" y="631031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ldNum" idx="12"/>
          </p:nvPr>
        </p:nvSpPr>
        <p:spPr>
          <a:xfrm>
            <a:off x="8472196" y="6310312"/>
            <a:ext cx="95949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71B8"/>
              </a:buClr>
              <a:buSzPts val="4400"/>
              <a:buFont typeface="Arial"/>
              <a:buNone/>
              <a:defRPr>
                <a:solidFill>
                  <a:srgbClr val="1D71B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707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dt" idx="10"/>
          </p:nvPr>
        </p:nvSpPr>
        <p:spPr>
          <a:xfrm>
            <a:off x="1875452" y="6310312"/>
            <a:ext cx="17059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ftr" idx="11"/>
          </p:nvPr>
        </p:nvSpPr>
        <p:spPr>
          <a:xfrm>
            <a:off x="4038600" y="631031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sldNum" idx="12"/>
          </p:nvPr>
        </p:nvSpPr>
        <p:spPr>
          <a:xfrm>
            <a:off x="8472196" y="6310312"/>
            <a:ext cx="95949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71B8"/>
              </a:buClr>
              <a:buSzPts val="6000"/>
              <a:buFont typeface="Arial"/>
              <a:buNone/>
              <a:defRPr sz="6000">
                <a:solidFill>
                  <a:srgbClr val="1D71B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dt" idx="10"/>
          </p:nvPr>
        </p:nvSpPr>
        <p:spPr>
          <a:xfrm>
            <a:off x="1875452" y="6310312"/>
            <a:ext cx="17059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ftr" idx="11"/>
          </p:nvPr>
        </p:nvSpPr>
        <p:spPr>
          <a:xfrm>
            <a:off x="4038600" y="631031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8472196" y="6310312"/>
            <a:ext cx="95949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71B8"/>
              </a:buClr>
              <a:buSzPts val="4400"/>
              <a:buFont typeface="Arial"/>
              <a:buNone/>
              <a:defRPr>
                <a:solidFill>
                  <a:srgbClr val="1D71B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dt" idx="10"/>
          </p:nvPr>
        </p:nvSpPr>
        <p:spPr>
          <a:xfrm>
            <a:off x="1875452" y="6310312"/>
            <a:ext cx="17059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ftr" idx="11"/>
          </p:nvPr>
        </p:nvSpPr>
        <p:spPr>
          <a:xfrm>
            <a:off x="4038600" y="631031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8472196" y="6310312"/>
            <a:ext cx="95949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707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1875452" y="6310312"/>
            <a:ext cx="17059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4038600" y="631031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8472196" y="6310312"/>
            <a:ext cx="95949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11" name="Google Shape;11;p3"/>
          <p:cNvPicPr preferRelativeResize="0"/>
          <p:nvPr/>
        </p:nvPicPr>
        <p:blipFill rotWithShape="1">
          <a:blip r:embed="rId17">
            <a:alphaModFix/>
          </a:blip>
          <a:srcRect t="17212" b="19008"/>
          <a:stretch/>
        </p:blipFill>
        <p:spPr>
          <a:xfrm>
            <a:off x="232042" y="6151753"/>
            <a:ext cx="1389026" cy="626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3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9686078" y="6278547"/>
            <a:ext cx="2124922" cy="47409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238393" y="182563"/>
            <a:ext cx="11715300" cy="5669700"/>
          </a:xfrm>
          <a:prstGeom prst="bentConnector3">
            <a:avLst>
              <a:gd name="adj1" fmla="val 99953"/>
            </a:avLst>
          </a:prstGeom>
          <a:noFill/>
          <a:ln w="19050" cap="flat" cmpd="sng">
            <a:solidFill>
              <a:schemeClr val="accent2"/>
            </a:solidFill>
            <a:prstDash val="solid"/>
            <a:miter lim="800000"/>
            <a:headEnd type="stealth" w="med" len="med"/>
            <a:tailEnd type="none" w="sm" len="sm"/>
          </a:ln>
        </p:spPr>
      </p:cxnSp>
      <p:cxnSp>
        <p:nvCxnSpPr>
          <p:cNvPr id="14" name="Google Shape;14;p3"/>
          <p:cNvCxnSpPr/>
          <p:nvPr/>
        </p:nvCxnSpPr>
        <p:spPr>
          <a:xfrm>
            <a:off x="238393" y="408157"/>
            <a:ext cx="11715300" cy="5649900"/>
          </a:xfrm>
          <a:prstGeom prst="bentConnector3">
            <a:avLst>
              <a:gd name="adj1" fmla="val 46"/>
            </a:avLst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stealth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"/>
          <p:cNvSpPr txBox="1">
            <a:spLocks noGrp="1"/>
          </p:cNvSpPr>
          <p:nvPr>
            <p:ph type="title"/>
          </p:nvPr>
        </p:nvSpPr>
        <p:spPr>
          <a:xfrm>
            <a:off x="549705" y="3808604"/>
            <a:ext cx="795752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Arial"/>
              <a:buNone/>
            </a:pPr>
            <a:r>
              <a:rPr lang="pl-PL" dirty="0"/>
              <a:t>Open </a:t>
            </a:r>
            <a:r>
              <a:rPr lang="pl-PL" dirty="0" err="1"/>
              <a:t>call</a:t>
            </a:r>
            <a:r>
              <a:rPr lang="pl-PL" dirty="0"/>
              <a:t> for </a:t>
            </a:r>
            <a:r>
              <a:rPr lang="pl-PL" dirty="0" err="1"/>
              <a:t>EUami</a:t>
            </a:r>
            <a:r>
              <a:rPr lang="pl-PL" dirty="0"/>
              <a:t>: EU </a:t>
            </a:r>
            <a:r>
              <a:rPr lang="pl-PL" dirty="0" err="1"/>
              <a:t>V</a:t>
            </a:r>
            <a:r>
              <a:rPr lang="pl-PL" dirty="0" err="1" smtClean="0"/>
              <a:t>alues</a:t>
            </a:r>
            <a:r>
              <a:rPr lang="pl-PL" dirty="0" smtClean="0"/>
              <a:t> </a:t>
            </a:r>
            <a:r>
              <a:rPr lang="pl-PL" dirty="0"/>
              <a:t>and </a:t>
            </a:r>
            <a:r>
              <a:rPr lang="pl-PL" dirty="0" err="1" smtClean="0"/>
              <a:t>Migration</a:t>
            </a:r>
            <a:r>
              <a:rPr lang="pl-PL" dirty="0" smtClean="0"/>
              <a:t>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1bca83722_0_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PRZYPOMINAMY O KONKURSIE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RAMACH PROJEKTU </a:t>
            </a:r>
            <a:r>
              <a:rPr lang="pl-PL" dirty="0" err="1"/>
              <a:t>EUami</a:t>
            </a:r>
            <a:endParaRPr dirty="0"/>
          </a:p>
        </p:txBody>
      </p:sp>
      <p:sp>
        <p:nvSpPr>
          <p:cNvPr id="132" name="Google Shape;132;g2e1bca83722_0_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14747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pl-PL" sz="1600" dirty="0" smtClean="0"/>
              <a:t>Przypominamy </a:t>
            </a:r>
            <a:r>
              <a:rPr lang="pl-PL" sz="1600" dirty="0"/>
              <a:t>uczniom z </a:t>
            </a:r>
            <a:r>
              <a:rPr lang="pl-PL" sz="1600" dirty="0" smtClean="0"/>
              <a:t>klas drugich i trzecich w roku szkolnym 2024/25</a:t>
            </a:r>
            <a:r>
              <a:rPr lang="pl-PL" sz="1600" dirty="0" smtClean="0"/>
              <a:t>  </a:t>
            </a:r>
            <a:r>
              <a:rPr lang="pl-PL" sz="1600" dirty="0"/>
              <a:t>o konkursie w ramach </a:t>
            </a:r>
            <a:r>
              <a:rPr lang="pl-PL" sz="1600" dirty="0" smtClean="0"/>
              <a:t>projektu  </a:t>
            </a:r>
            <a:r>
              <a:rPr lang="pl-PL" sz="1600" dirty="0" err="1" smtClean="0"/>
              <a:t>EUami</a:t>
            </a:r>
            <a:r>
              <a:rPr lang="pl-PL" sz="1600" dirty="0" smtClean="0"/>
              <a:t>:</a:t>
            </a:r>
            <a:endParaRPr lang="pl-PL" sz="1600" dirty="0"/>
          </a:p>
          <a:p>
            <a:pPr lvl="0" indent="-4572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FontTx/>
              <a:buChar char="-"/>
            </a:pPr>
            <a:r>
              <a:rPr lang="pl-PL" sz="1600" u="sng" dirty="0"/>
              <a:t>do 13 grudnia 2024 należy złożyć w bibliotece szkolnej </a:t>
            </a:r>
            <a:r>
              <a:rPr lang="pl-PL" sz="1600" dirty="0"/>
              <a:t>autorską pracę związaną z projektem </a:t>
            </a:r>
            <a:r>
              <a:rPr lang="pl-PL" sz="1600" dirty="0" err="1" smtClean="0"/>
              <a:t>EUami</a:t>
            </a:r>
            <a:r>
              <a:rPr lang="pl-PL" sz="1600" dirty="0" smtClean="0"/>
              <a:t>: </a:t>
            </a:r>
            <a:r>
              <a:rPr lang="pl-PL" sz="1600" dirty="0"/>
              <a:t>EU </a:t>
            </a:r>
            <a:r>
              <a:rPr lang="pl-PL" sz="1600" dirty="0" err="1"/>
              <a:t>V</a:t>
            </a:r>
            <a:r>
              <a:rPr lang="pl-PL" sz="1600" dirty="0" err="1" smtClean="0"/>
              <a:t>alues</a:t>
            </a:r>
            <a:r>
              <a:rPr lang="pl-PL" sz="1600" dirty="0" smtClean="0"/>
              <a:t> </a:t>
            </a:r>
            <a:r>
              <a:rPr lang="pl-PL" sz="1600" dirty="0"/>
              <a:t>and </a:t>
            </a:r>
            <a:r>
              <a:rPr lang="pl-PL" sz="1600" dirty="0" err="1"/>
              <a:t>M</a:t>
            </a:r>
            <a:r>
              <a:rPr lang="pl-PL" sz="1600" dirty="0" err="1" smtClean="0"/>
              <a:t>igration</a:t>
            </a:r>
            <a:r>
              <a:rPr lang="pl-PL" sz="1600" dirty="0"/>
              <a:t>, </a:t>
            </a:r>
            <a:r>
              <a:rPr lang="pl-PL" sz="1600" dirty="0" smtClean="0"/>
              <a:t>wymagane jest logo projektu i UE </a:t>
            </a:r>
            <a:r>
              <a:rPr lang="pl-PL" sz="1600" dirty="0"/>
              <a:t>na pracy (logo udostępnia </a:t>
            </a:r>
            <a:r>
              <a:rPr lang="pl-PL" sz="1600" dirty="0" smtClean="0"/>
              <a:t>p. J. Wdowiak – przyjdź </a:t>
            </a:r>
            <a:r>
              <a:rPr lang="pl-PL" sz="1600" dirty="0"/>
              <a:t>z pendrive)</a:t>
            </a:r>
          </a:p>
          <a:p>
            <a:pPr lvl="0" indent="-457200" algn="l" rtl="0">
              <a:spcBef>
                <a:spcPts val="1000"/>
              </a:spcBef>
              <a:spcAft>
                <a:spcPts val="0"/>
              </a:spcAft>
              <a:buFontTx/>
              <a:buChar char="-"/>
            </a:pPr>
            <a:r>
              <a:rPr lang="pl-PL" sz="1600" dirty="0"/>
              <a:t> między 16 a 18 grudnia odbędą się prezentacje przed komisją </a:t>
            </a:r>
            <a:r>
              <a:rPr lang="pl-PL" sz="1600" dirty="0" smtClean="0"/>
              <a:t>szkolną </a:t>
            </a:r>
            <a:endParaRPr lang="pl-PL" sz="1600" dirty="0"/>
          </a:p>
          <a:p>
            <a:pPr lvl="0" indent="-457200" algn="l" rtl="0">
              <a:spcBef>
                <a:spcPts val="1000"/>
              </a:spcBef>
              <a:spcAft>
                <a:spcPts val="0"/>
              </a:spcAft>
              <a:buFontTx/>
              <a:buChar char="-"/>
            </a:pPr>
            <a:r>
              <a:rPr lang="pl-PL" sz="1600" dirty="0"/>
              <a:t>19 grudnia zostaną ogłoszone wyniki etapu I – lista zostanie udostępniona uczestnikom w bibliotece </a:t>
            </a:r>
            <a:r>
              <a:rPr lang="pl-PL" sz="1600" dirty="0" smtClean="0"/>
              <a:t> </a:t>
            </a:r>
            <a:r>
              <a:rPr lang="pl-PL" sz="1600" dirty="0"/>
              <a:t>o godz. 9</a:t>
            </a:r>
            <a:r>
              <a:rPr lang="pl-PL" sz="1600" dirty="0">
                <a:sym typeface="Wingdings" panose="05000000000000000000" pitchFamily="2" charset="2"/>
              </a:rPr>
              <a:t>:00</a:t>
            </a:r>
          </a:p>
          <a:p>
            <a:pPr lvl="0" indent="-457200" algn="l" rtl="0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  <a:buFontTx/>
              <a:buChar char="-"/>
            </a:pPr>
            <a:r>
              <a:rPr lang="pl-PL" sz="1600" dirty="0">
                <a:sym typeface="Wingdings" panose="05000000000000000000" pitchFamily="2" charset="2"/>
              </a:rPr>
              <a:t>Osoby, które przejdą do 2 etapu mają czas do 10 stycznia </a:t>
            </a:r>
            <a:r>
              <a:rPr lang="pl-PL" sz="1600" dirty="0" smtClean="0">
                <a:sym typeface="Wingdings" panose="05000000000000000000" pitchFamily="2" charset="2"/>
              </a:rPr>
              <a:t>2025 na </a:t>
            </a:r>
            <a:r>
              <a:rPr lang="pl-PL" sz="1600" dirty="0">
                <a:sym typeface="Wingdings" panose="05000000000000000000" pitchFamily="2" charset="2"/>
              </a:rPr>
              <a:t>napisanie listu </a:t>
            </a:r>
            <a:r>
              <a:rPr lang="pl-PL" sz="1600" dirty="0" smtClean="0">
                <a:sym typeface="Wingdings" panose="05000000000000000000" pitchFamily="2" charset="2"/>
              </a:rPr>
              <a:t>motywacyjnego, prace zostaną </a:t>
            </a:r>
            <a:r>
              <a:rPr lang="pl-PL" sz="1600" dirty="0">
                <a:sym typeface="Wingdings" panose="05000000000000000000" pitchFamily="2" charset="2"/>
              </a:rPr>
              <a:t>przesłane do koordynatora (Uniwersytet w Padwie), do końca stycznia poznamy 9 uczestników wyjazdu </a:t>
            </a:r>
            <a:r>
              <a:rPr lang="pl-PL" sz="1600" dirty="0" smtClean="0">
                <a:sym typeface="Wingdings" panose="05000000000000000000" pitchFamily="2" charset="2"/>
              </a:rPr>
              <a:t>do szkoły letniej w </a:t>
            </a:r>
            <a:r>
              <a:rPr lang="pl-PL" sz="1600" dirty="0" err="1">
                <a:sym typeface="Wingdings" panose="05000000000000000000" pitchFamily="2" charset="2"/>
              </a:rPr>
              <a:t>Bressanone</a:t>
            </a:r>
            <a:r>
              <a:rPr lang="pl-PL" sz="1600" dirty="0">
                <a:sym typeface="Wingdings" panose="05000000000000000000" pitchFamily="2" charset="2"/>
              </a:rPr>
              <a:t> (Włochy) 30/06- 5/07. 2025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pl-PL" sz="1600" dirty="0">
                <a:sym typeface="Wingdings" panose="05000000000000000000" pitchFamily="2" charset="2"/>
              </a:rPr>
              <a:t>REGULAMIN PROJEKTU DOSTĘPNY JEST NA STRONIE SZKOŁY ORAZ W BIBLIOTECE SZKOLNEJ 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pl-PL" sz="1600" dirty="0">
                <a:sym typeface="Wingdings" panose="05000000000000000000" pitchFamily="2" charset="2"/>
              </a:rPr>
              <a:t>WSPARCIA ORAZ POMOCY UDZIELAJĄ : p. J</a:t>
            </a:r>
            <a:r>
              <a:rPr lang="pl-PL" sz="1600" dirty="0" smtClean="0">
                <a:sym typeface="Wingdings" panose="05000000000000000000" pitchFamily="2" charset="2"/>
              </a:rPr>
              <a:t>. Wdowiak </a:t>
            </a:r>
            <a:r>
              <a:rPr lang="pl-PL" sz="1600" dirty="0">
                <a:sym typeface="Wingdings" panose="05000000000000000000" pitchFamily="2" charset="2"/>
              </a:rPr>
              <a:t>, p</a:t>
            </a:r>
            <a:r>
              <a:rPr lang="pl-PL" sz="1600" dirty="0" smtClean="0">
                <a:sym typeface="Wingdings" panose="05000000000000000000" pitchFamily="2" charset="2"/>
              </a:rPr>
              <a:t>. A. Adamska</a:t>
            </a:r>
            <a:r>
              <a:rPr lang="pl-PL" sz="1600" dirty="0">
                <a:sym typeface="Wingdings" panose="05000000000000000000" pitchFamily="2" charset="2"/>
              </a:rPr>
              <a:t>, p</a:t>
            </a:r>
            <a:r>
              <a:rPr lang="pl-PL" sz="1600" dirty="0" smtClean="0">
                <a:sym typeface="Wingdings" panose="05000000000000000000" pitchFamily="2" charset="2"/>
              </a:rPr>
              <a:t>. A. Kulińska</a:t>
            </a:r>
            <a:r>
              <a:rPr lang="pl-PL" sz="1600">
                <a:sym typeface="Wingdings" panose="05000000000000000000" pitchFamily="2" charset="2"/>
              </a:rPr>
              <a:t>, </a:t>
            </a:r>
            <a:r>
              <a:rPr lang="pl-PL" sz="1600" smtClean="0">
                <a:sym typeface="Wingdings" panose="05000000000000000000" pitchFamily="2" charset="2"/>
              </a:rPr>
              <a:t>p. P</a:t>
            </a:r>
            <a:r>
              <a:rPr lang="pl-PL" sz="1600" dirty="0" smtClean="0">
                <a:sym typeface="Wingdings" panose="05000000000000000000" pitchFamily="2" charset="2"/>
              </a:rPr>
              <a:t>. Łuczak</a:t>
            </a:r>
            <a:endParaRPr lang="pl-PL" sz="1600" dirty="0">
              <a:sym typeface="Wingdings" panose="05000000000000000000" pitchFamily="2" charset="2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pl-PL" sz="1600" dirty="0">
                <a:sym typeface="Wingdings" panose="05000000000000000000" pitchFamily="2" charset="2"/>
              </a:rPr>
              <a:t>ZAPRASZAMY DO UDZIAŁU</a:t>
            </a:r>
            <a:endParaRPr lang="pl-PL" sz="1600" dirty="0"/>
          </a:p>
          <a:p>
            <a:pPr lvl="0" indent="-457200" algn="l" rtl="0">
              <a:spcBef>
                <a:spcPts val="1000"/>
              </a:spcBef>
              <a:spcAft>
                <a:spcPts val="0"/>
              </a:spcAft>
              <a:buFontTx/>
              <a:buChar char="-"/>
            </a:pPr>
            <a:endParaRPr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UAMI template blu first">
  <a:themeElements>
    <a:clrScheme name="EUAMI colori tema">
      <a:dk1>
        <a:srgbClr val="000000"/>
      </a:dk1>
      <a:lt1>
        <a:srgbClr val="FFFFFF"/>
      </a:lt1>
      <a:dk2>
        <a:srgbClr val="023160"/>
      </a:dk2>
      <a:lt2>
        <a:srgbClr val="E7E6E6"/>
      </a:lt2>
      <a:accent1>
        <a:srgbClr val="1D71B8"/>
      </a:accent1>
      <a:accent2>
        <a:srgbClr val="95C11F"/>
      </a:accent2>
      <a:accent3>
        <a:srgbClr val="AE0E10"/>
      </a:accent3>
      <a:accent4>
        <a:srgbClr val="FFC000"/>
      </a:accent4>
      <a:accent5>
        <a:srgbClr val="7030A0"/>
      </a:accent5>
      <a:accent6>
        <a:srgbClr val="954F72"/>
      </a:accent6>
      <a:hlink>
        <a:srgbClr val="48A1FA"/>
      </a:hlink>
      <a:folHlink>
        <a:srgbClr val="8EAAD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191</Words>
  <Application>Microsoft Office PowerPoint</Application>
  <PresentationFormat>Niestandardowy</PresentationFormat>
  <Paragraphs>10</Paragraphs>
  <Slides>2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EUAMI template blu first</vt:lpstr>
      <vt:lpstr>Open call for EUami: EU Values and Migration </vt:lpstr>
      <vt:lpstr>PRZYPOMINAMY O KONKURSIE  W RAMACH PROJEKTU EUami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call for EUami: EU values and migration</dc:title>
  <dc:creator>Francesca Lissandrin</dc:creator>
  <cp:lastModifiedBy>jw</cp:lastModifiedBy>
  <cp:revision>8</cp:revision>
  <dcterms:created xsi:type="dcterms:W3CDTF">2023-12-14T15:02:19Z</dcterms:created>
  <dcterms:modified xsi:type="dcterms:W3CDTF">2024-11-12T10:48:41Z</dcterms:modified>
</cp:coreProperties>
</file>